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7463413" cy="21067713"/>
  <p:notesSz cx="7010400" cy="9296400"/>
  <p:embeddedFontLst>
    <p:embeddedFont>
      <p:font typeface="Arial Black" panose="020B0A04020102020204" pitchFamily="34" charset="0"/>
      <p:regular r:id="rId4"/>
      <p:bold r:id="rId5"/>
    </p:embeddedFont>
    <p:embeddedFont>
      <p:font typeface="Proxima Nova" panose="020B060402020202020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22" autoAdjust="0"/>
    <p:restoredTop sz="94660"/>
  </p:normalViewPr>
  <p:slideViewPr>
    <p:cSldViewPr snapToGrid="0">
      <p:cViewPr varScale="1">
        <p:scale>
          <a:sx n="27" d="100"/>
          <a:sy n="27" d="100"/>
        </p:scale>
        <p:origin x="348" y="60"/>
      </p:cViewPr>
      <p:guideLst>
        <p:guide orient="horz" pos="6636"/>
        <p:guide pos="1180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628" cy="464820"/>
          </a:xfrm>
          <a:prstGeom prst="rect">
            <a:avLst/>
          </a:prstGeom>
          <a:noFill/>
          <a:ln>
            <a:noFill/>
          </a:ln>
        </p:spPr>
        <p:txBody>
          <a:bodyPr spcFirstLastPara="1" wrap="square" lIns="91650" tIns="45825" rIns="91650" bIns="458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61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61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61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61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61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61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61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61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1183" y="0"/>
            <a:ext cx="3037628" cy="464820"/>
          </a:xfrm>
          <a:prstGeom prst="rect">
            <a:avLst/>
          </a:prstGeom>
          <a:noFill/>
          <a:ln>
            <a:noFill/>
          </a:ln>
        </p:spPr>
        <p:txBody>
          <a:bodyPr spcFirstLastPara="1" wrap="square" lIns="91650" tIns="45825" rIns="91650" bIns="458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61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61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61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61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61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61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61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61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359" y="4415790"/>
            <a:ext cx="5607684" cy="4183380"/>
          </a:xfrm>
          <a:prstGeom prst="rect">
            <a:avLst/>
          </a:prstGeom>
          <a:noFill/>
          <a:ln>
            <a:noFill/>
          </a:ln>
        </p:spPr>
        <p:txBody>
          <a:bodyPr spcFirstLastPara="1" wrap="square" lIns="91650" tIns="45825" rIns="91650" bIns="458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89"/>
            <a:ext cx="3037628" cy="464820"/>
          </a:xfrm>
          <a:prstGeom prst="rect">
            <a:avLst/>
          </a:prstGeom>
          <a:noFill/>
          <a:ln>
            <a:noFill/>
          </a:ln>
        </p:spPr>
        <p:txBody>
          <a:bodyPr spcFirstLastPara="1" wrap="square" lIns="91650" tIns="45825" rIns="91650" bIns="458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61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61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61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61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61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61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61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61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1183" y="8829989"/>
            <a:ext cx="3037628" cy="464820"/>
          </a:xfrm>
          <a:prstGeom prst="rect">
            <a:avLst/>
          </a:prstGeom>
          <a:noFill/>
          <a:ln>
            <a:noFill/>
          </a:ln>
        </p:spPr>
        <p:txBody>
          <a:bodyPr spcFirstLastPara="1" wrap="square" lIns="91650" tIns="45825" rIns="91650" bIns="458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971183" y="8829989"/>
            <a:ext cx="3037628" cy="464820"/>
          </a:xfrm>
          <a:prstGeom prst="rect">
            <a:avLst/>
          </a:prstGeom>
          <a:noFill/>
          <a:ln>
            <a:noFill/>
          </a:ln>
        </p:spPr>
        <p:txBody>
          <a:bodyPr spcFirstLastPara="1" wrap="square" lIns="91650" tIns="45825" rIns="91650" bIns="4582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0" name="Google Shape;50;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 name="Google Shape;51;p1:notes"/>
          <p:cNvSpPr txBox="1">
            <a:spLocks noGrp="1"/>
          </p:cNvSpPr>
          <p:nvPr>
            <p:ph type="body" idx="1"/>
          </p:nvPr>
        </p:nvSpPr>
        <p:spPr>
          <a:xfrm>
            <a:off x="701359" y="4415790"/>
            <a:ext cx="5607684" cy="4183380"/>
          </a:xfrm>
          <a:prstGeom prst="rect">
            <a:avLst/>
          </a:prstGeom>
          <a:noFill/>
          <a:ln>
            <a:noFill/>
          </a:ln>
        </p:spPr>
        <p:txBody>
          <a:bodyPr spcFirstLastPara="1" wrap="square" lIns="91650" tIns="45825" rIns="91650" bIns="458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809395" y="6544036"/>
            <a:ext cx="31844622" cy="4517121"/>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5618798" y="11938982"/>
            <a:ext cx="26225836" cy="5382751"/>
          </a:xfrm>
          <a:prstGeom prst="rect">
            <a:avLst/>
          </a:prstGeom>
          <a:noFill/>
          <a:ln>
            <a:noFill/>
          </a:ln>
        </p:spPr>
        <p:txBody>
          <a:bodyPr spcFirstLastPara="1" wrap="square" lIns="91425" tIns="45700" rIns="91425" bIns="45700" anchor="t" anchorCtr="0"/>
          <a:lstStyle>
            <a:lvl1pPr marR="0" lvl="0" algn="ctr" rtl="0">
              <a:spcBef>
                <a:spcPts val="2220"/>
              </a:spcBef>
              <a:spcAft>
                <a:spcPts val="0"/>
              </a:spcAft>
              <a:buClr>
                <a:schemeClr val="dk1"/>
              </a:buClr>
              <a:buSzPts val="11100"/>
              <a:buFont typeface="Arial"/>
              <a:buNone/>
              <a:defRPr sz="11100" b="0" i="0" u="none" strike="noStrike" cap="none">
                <a:solidFill>
                  <a:schemeClr val="dk1"/>
                </a:solidFill>
                <a:latin typeface="Arial"/>
                <a:ea typeface="Arial"/>
                <a:cs typeface="Arial"/>
                <a:sym typeface="Arial"/>
              </a:defRPr>
            </a:lvl1pPr>
            <a:lvl2pPr marR="0" lvl="1"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2pPr>
            <a:lvl3pPr marR="0" lvl="2" algn="ctr" rtl="0">
              <a:spcBef>
                <a:spcPts val="1620"/>
              </a:spcBef>
              <a:spcAft>
                <a:spcPts val="0"/>
              </a:spcAft>
              <a:buClr>
                <a:schemeClr val="dk1"/>
              </a:buClr>
              <a:buSzPts val="8100"/>
              <a:buFont typeface="Arial"/>
              <a:buNone/>
              <a:defRPr sz="8100" b="0" i="0" u="none" strike="noStrike" cap="none">
                <a:solidFill>
                  <a:schemeClr val="dk1"/>
                </a:solidFill>
                <a:latin typeface="Arial"/>
                <a:ea typeface="Arial"/>
                <a:cs typeface="Arial"/>
                <a:sym typeface="Arial"/>
              </a:defRPr>
            </a:lvl3pPr>
            <a:lvl4pPr marR="0" lvl="3" algn="ctr" rtl="0">
              <a:spcBef>
                <a:spcPts val="138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4pPr>
            <a:lvl5pPr marR="0" lvl="4" algn="ctr" rtl="0">
              <a:spcBef>
                <a:spcPts val="138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5pPr>
            <a:lvl6pPr marR="0" lvl="5" algn="ctr" rtl="0">
              <a:spcBef>
                <a:spcPts val="138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6pPr>
            <a:lvl7pPr marR="0" lvl="6" algn="ctr" rtl="0">
              <a:spcBef>
                <a:spcPts val="138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7pPr>
            <a:lvl8pPr marR="0" lvl="7" algn="ctr" rtl="0">
              <a:spcBef>
                <a:spcPts val="138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8pPr>
            <a:lvl9pPr marR="0" lvl="8" algn="ctr" rtl="0">
              <a:spcBef>
                <a:spcPts val="138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22388025" y="5617970"/>
            <a:ext cx="17975525" cy="8428187"/>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47" name="Google Shape;47;p12"/>
          <p:cNvSpPr txBox="1">
            <a:spLocks noGrp="1"/>
          </p:cNvSpPr>
          <p:nvPr>
            <p:ph type="body" idx="1"/>
          </p:nvPr>
        </p:nvSpPr>
        <p:spPr>
          <a:xfrm rot="5400000">
            <a:off x="5443138" y="-2725298"/>
            <a:ext cx="17975525" cy="25114723"/>
          </a:xfrm>
          <a:prstGeom prst="rect">
            <a:avLst/>
          </a:prstGeom>
          <a:noFill/>
          <a:ln>
            <a:noFill/>
          </a:ln>
        </p:spPr>
        <p:txBody>
          <a:bodyPr spcFirstLastPara="1" wrap="square" lIns="91425" tIns="45700" rIns="91425" bIns="45700" anchor="t" anchorCtr="0"/>
          <a:lstStyle>
            <a:lvl1pPr marL="457200" marR="0" lvl="0" indent="-933450" algn="l" rtl="0">
              <a:spcBef>
                <a:spcPts val="2220"/>
              </a:spcBef>
              <a:spcAft>
                <a:spcPts val="0"/>
              </a:spcAft>
              <a:buClr>
                <a:schemeClr val="dk1"/>
              </a:buClr>
              <a:buSzPts val="11100"/>
              <a:buFont typeface="Arial"/>
              <a:buChar char="•"/>
              <a:defRPr sz="111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42950" algn="l" rtl="0">
              <a:spcBef>
                <a:spcPts val="1620"/>
              </a:spcBef>
              <a:spcAft>
                <a:spcPts val="0"/>
              </a:spcAft>
              <a:buClr>
                <a:schemeClr val="dk1"/>
              </a:buClr>
              <a:buSzPts val="8100"/>
              <a:buFont typeface="Arial"/>
              <a:buChar char="•"/>
              <a:defRPr sz="8100" b="0" i="0" u="none" strike="noStrike" cap="none">
                <a:solidFill>
                  <a:schemeClr val="dk1"/>
                </a:solidFill>
                <a:latin typeface="Arial"/>
                <a:ea typeface="Arial"/>
                <a:cs typeface="Arial"/>
                <a:sym typeface="Arial"/>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2959352" y="13537659"/>
            <a:ext cx="31844622" cy="418489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8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20" name="Google Shape;20;p4"/>
          <p:cNvSpPr txBox="1">
            <a:spLocks noGrp="1"/>
          </p:cNvSpPr>
          <p:nvPr>
            <p:ph type="body" idx="1"/>
          </p:nvPr>
        </p:nvSpPr>
        <p:spPr>
          <a:xfrm>
            <a:off x="2959352" y="8929096"/>
            <a:ext cx="31844622" cy="4608564"/>
          </a:xfrm>
          <a:prstGeom prst="rect">
            <a:avLst/>
          </a:prstGeom>
          <a:noFill/>
          <a:ln>
            <a:noFill/>
          </a:ln>
        </p:spPr>
        <p:txBody>
          <a:bodyPr spcFirstLastPara="1" wrap="square" lIns="91425" tIns="45700" rIns="91425" bIns="45700" anchor="b" anchorCtr="0"/>
          <a:lstStyle>
            <a:lvl1pPr marL="457200" marR="0" lvl="0" indent="-228600"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L="914400" marR="0" lvl="1" indent="-228600"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2pPr>
            <a:lvl3pPr marL="1371600" marR="0" lvl="2"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L="2286000" marR="0" lvl="4"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L="2743200" marR="0" lvl="5"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L="3200400" marR="0" lvl="6"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L="3657600" marR="0" lvl="7"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L="4114800" marR="0" lvl="8"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873532" y="844293"/>
            <a:ext cx="33716349" cy="3511286"/>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1"/>
          </p:nvPr>
        </p:nvSpPr>
        <p:spPr>
          <a:xfrm>
            <a:off x="1873537" y="4916411"/>
            <a:ext cx="16771452" cy="13903413"/>
          </a:xfrm>
          <a:prstGeom prst="rect">
            <a:avLst/>
          </a:prstGeom>
          <a:noFill/>
          <a:ln>
            <a:noFill/>
          </a:ln>
        </p:spPr>
        <p:txBody>
          <a:bodyPr spcFirstLastPara="1" wrap="square" lIns="91425" tIns="45700" rIns="91425" bIns="45700" anchor="t" anchorCtr="0"/>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1pPr>
            <a:lvl2pPr marL="914400" marR="0" lvl="1"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body" idx="2"/>
          </p:nvPr>
        </p:nvSpPr>
        <p:spPr>
          <a:xfrm>
            <a:off x="18818434" y="4916411"/>
            <a:ext cx="16771452" cy="13903413"/>
          </a:xfrm>
          <a:prstGeom prst="rect">
            <a:avLst/>
          </a:prstGeom>
          <a:noFill/>
          <a:ln>
            <a:noFill/>
          </a:ln>
        </p:spPr>
        <p:txBody>
          <a:bodyPr spcFirstLastPara="1" wrap="square" lIns="91425" tIns="45700" rIns="91425" bIns="45700" anchor="t" anchorCtr="0"/>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1pPr>
            <a:lvl2pPr marL="914400" marR="0" lvl="1"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873532" y="844293"/>
            <a:ext cx="33716349" cy="3511286"/>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27" name="Google Shape;27;p6"/>
          <p:cNvSpPr txBox="1">
            <a:spLocks noGrp="1"/>
          </p:cNvSpPr>
          <p:nvPr>
            <p:ph type="body" idx="1"/>
          </p:nvPr>
        </p:nvSpPr>
        <p:spPr>
          <a:xfrm>
            <a:off x="1873532" y="4715246"/>
            <a:ext cx="16552847" cy="1965955"/>
          </a:xfrm>
          <a:prstGeom prst="rect">
            <a:avLst/>
          </a:prstGeom>
          <a:noFill/>
          <a:ln>
            <a:noFill/>
          </a:ln>
        </p:spPr>
        <p:txBody>
          <a:bodyPr spcFirstLastPara="1" wrap="square" lIns="91425" tIns="45700" rIns="91425" bIns="45700" anchor="b" anchorCtr="0"/>
          <a:lstStyle>
            <a:lvl1pPr marL="457200" marR="0" lvl="0" indent="-228600" algn="l" rtl="0">
              <a:spcBef>
                <a:spcPts val="460"/>
              </a:spcBef>
              <a:spcAft>
                <a:spcPts val="0"/>
              </a:spcAft>
              <a:buClr>
                <a:schemeClr val="dk1"/>
              </a:buClr>
              <a:buSzPts val="2300"/>
              <a:buFont typeface="Arial"/>
              <a:buNone/>
              <a:defRPr sz="2300" b="1" i="0" u="none" strike="noStrike" cap="none">
                <a:solidFill>
                  <a:schemeClr val="dk1"/>
                </a:solidFill>
                <a:latin typeface="Arial"/>
                <a:ea typeface="Arial"/>
                <a:cs typeface="Arial"/>
                <a:sym typeface="Arial"/>
              </a:defRPr>
            </a:lvl1pPr>
            <a:lvl2pPr marL="914400" marR="0" lvl="1"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2pPr>
            <a:lvl3pPr marL="1371600" marR="0" lvl="2"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3pPr>
            <a:lvl4pPr marL="1828800" marR="0" lvl="3"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4pPr>
            <a:lvl5pPr marL="2286000" marR="0" lvl="4"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5pPr>
            <a:lvl6pPr marL="2743200" marR="0" lvl="5"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6pPr>
            <a:lvl7pPr marL="3200400" marR="0" lvl="6"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7pPr>
            <a:lvl8pPr marL="3657600" marR="0" lvl="7"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8pPr>
            <a:lvl9pPr marL="4114800" marR="0" lvl="8"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2"/>
          </p:nvPr>
        </p:nvSpPr>
        <p:spPr>
          <a:xfrm>
            <a:off x="1873532" y="6681196"/>
            <a:ext cx="16552847" cy="12138624"/>
          </a:xfrm>
          <a:prstGeom prst="rect">
            <a:avLst/>
          </a:prstGeom>
          <a:noFill/>
          <a:ln>
            <a:noFill/>
          </a:ln>
        </p:spPr>
        <p:txBody>
          <a:bodyPr spcFirstLastPara="1" wrap="square" lIns="91425" tIns="45700" rIns="91425" bIns="45700" anchor="t" anchorCtr="0"/>
          <a:lstStyle>
            <a:lvl1pPr marL="457200" marR="0" lvl="0"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body" idx="3"/>
          </p:nvPr>
        </p:nvSpPr>
        <p:spPr>
          <a:xfrm>
            <a:off x="19031616" y="4715246"/>
            <a:ext cx="16558268" cy="1965955"/>
          </a:xfrm>
          <a:prstGeom prst="rect">
            <a:avLst/>
          </a:prstGeom>
          <a:noFill/>
          <a:ln>
            <a:noFill/>
          </a:ln>
        </p:spPr>
        <p:txBody>
          <a:bodyPr spcFirstLastPara="1" wrap="square" lIns="91425" tIns="45700" rIns="91425" bIns="45700" anchor="b" anchorCtr="0"/>
          <a:lstStyle>
            <a:lvl1pPr marL="457200" marR="0" lvl="0" indent="-228600" algn="l" rtl="0">
              <a:spcBef>
                <a:spcPts val="460"/>
              </a:spcBef>
              <a:spcAft>
                <a:spcPts val="0"/>
              </a:spcAft>
              <a:buClr>
                <a:schemeClr val="dk1"/>
              </a:buClr>
              <a:buSzPts val="2300"/>
              <a:buFont typeface="Arial"/>
              <a:buNone/>
              <a:defRPr sz="2300" b="1" i="0" u="none" strike="noStrike" cap="none">
                <a:solidFill>
                  <a:schemeClr val="dk1"/>
                </a:solidFill>
                <a:latin typeface="Arial"/>
                <a:ea typeface="Arial"/>
                <a:cs typeface="Arial"/>
                <a:sym typeface="Arial"/>
              </a:defRPr>
            </a:lvl1pPr>
            <a:lvl2pPr marL="914400" marR="0" lvl="1"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2pPr>
            <a:lvl3pPr marL="1371600" marR="0" lvl="2"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3pPr>
            <a:lvl4pPr marL="1828800" marR="0" lvl="3"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4pPr>
            <a:lvl5pPr marL="2286000" marR="0" lvl="4"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5pPr>
            <a:lvl6pPr marL="2743200" marR="0" lvl="5"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6pPr>
            <a:lvl7pPr marL="3200400" marR="0" lvl="6"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7pPr>
            <a:lvl8pPr marL="3657600" marR="0" lvl="7"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8pPr>
            <a:lvl9pPr marL="4114800" marR="0" lvl="8" indent="-228600" algn="l" rtl="0">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body" idx="4"/>
          </p:nvPr>
        </p:nvSpPr>
        <p:spPr>
          <a:xfrm>
            <a:off x="19031616" y="6681196"/>
            <a:ext cx="16558268" cy="12138624"/>
          </a:xfrm>
          <a:prstGeom prst="rect">
            <a:avLst/>
          </a:prstGeom>
          <a:noFill/>
          <a:ln>
            <a:noFill/>
          </a:ln>
        </p:spPr>
        <p:txBody>
          <a:bodyPr spcFirstLastPara="1" wrap="square" lIns="91425" tIns="45700" rIns="91425" bIns="45700" anchor="t" anchorCtr="0"/>
          <a:lstStyle>
            <a:lvl1pPr marL="457200" marR="0" lvl="0"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873532" y="844293"/>
            <a:ext cx="33716349" cy="3511286"/>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1873538" y="838200"/>
            <a:ext cx="12325205" cy="357072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9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36" name="Google Shape;36;p9"/>
          <p:cNvSpPr txBox="1">
            <a:spLocks noGrp="1"/>
          </p:cNvSpPr>
          <p:nvPr>
            <p:ph type="body" idx="1"/>
          </p:nvPr>
        </p:nvSpPr>
        <p:spPr>
          <a:xfrm>
            <a:off x="14646794" y="838198"/>
            <a:ext cx="20943089" cy="17981624"/>
          </a:xfrm>
          <a:prstGeom prst="rect">
            <a:avLst/>
          </a:prstGeom>
          <a:noFill/>
          <a:ln>
            <a:noFill/>
          </a:ln>
        </p:spPr>
        <p:txBody>
          <a:bodyPr spcFirstLastPara="1" wrap="square" lIns="91425" tIns="45700" rIns="91425" bIns="45700" anchor="t" anchorCtr="0"/>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2pPr>
            <a:lvl3pPr marL="1371600" marR="0" lvl="2"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7" name="Google Shape;37;p9"/>
          <p:cNvSpPr txBox="1">
            <a:spLocks noGrp="1"/>
          </p:cNvSpPr>
          <p:nvPr>
            <p:ph type="body" idx="2"/>
          </p:nvPr>
        </p:nvSpPr>
        <p:spPr>
          <a:xfrm>
            <a:off x="1873538" y="4408924"/>
            <a:ext cx="12325205" cy="14410903"/>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7342365" y="14747706"/>
            <a:ext cx="22478768" cy="174040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9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40" name="Google Shape;40;p10"/>
          <p:cNvSpPr>
            <a:spLocks noGrp="1"/>
          </p:cNvSpPr>
          <p:nvPr>
            <p:ph type="pic" idx="2"/>
          </p:nvPr>
        </p:nvSpPr>
        <p:spPr>
          <a:xfrm>
            <a:off x="7342365" y="1882142"/>
            <a:ext cx="22478768" cy="12641541"/>
          </a:xfrm>
          <a:prstGeom prst="rect">
            <a:avLst/>
          </a:prstGeom>
          <a:noFill/>
          <a:ln>
            <a:noFill/>
          </a:ln>
        </p:spPr>
        <p:txBody>
          <a:bodyPr spcFirstLastPara="1" wrap="square" lIns="91425" tIns="45700" rIns="91425" bIns="45700" anchor="t" anchorCtr="0"/>
          <a:lstStyle>
            <a:lvl1pPr marR="0" lvl="0" algn="l" rtl="0">
              <a:spcBef>
                <a:spcPts val="620"/>
              </a:spcBef>
              <a:spcAft>
                <a:spcPts val="0"/>
              </a:spcAft>
              <a:buClr>
                <a:schemeClr val="dk1"/>
              </a:buClr>
              <a:buSzPts val="3100"/>
              <a:buFont typeface="Arial"/>
              <a:buNone/>
              <a:defRPr sz="3100" b="0" i="0" u="none" strike="noStrike" cap="none">
                <a:solidFill>
                  <a:schemeClr val="dk1"/>
                </a:solidFill>
                <a:latin typeface="Arial"/>
                <a:ea typeface="Arial"/>
                <a:cs typeface="Arial"/>
                <a:sym typeface="Arial"/>
              </a:defRPr>
            </a:lvl1pPr>
            <a:lvl2pPr marR="0" lvl="1" algn="l" rtl="0">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2pPr>
            <a:lvl3pPr marR="0" lvl="2" algn="l" rtl="0">
              <a:spcBef>
                <a:spcPts val="46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4pPr>
            <a:lvl5pPr marR="0" lvl="4"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5pPr>
            <a:lvl6pPr marR="0" lvl="5"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6pPr>
            <a:lvl7pPr marR="0" lvl="6"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7pPr>
            <a:lvl8pPr marR="0" lvl="7"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8pPr>
            <a:lvl9pPr marR="0" lvl="8"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9pPr>
          </a:lstStyle>
          <a:p>
            <a:endParaRPr/>
          </a:p>
        </p:txBody>
      </p:sp>
      <p:sp>
        <p:nvSpPr>
          <p:cNvPr id="41" name="Google Shape;41;p10"/>
          <p:cNvSpPr txBox="1">
            <a:spLocks noGrp="1"/>
          </p:cNvSpPr>
          <p:nvPr>
            <p:ph type="body" idx="1"/>
          </p:nvPr>
        </p:nvSpPr>
        <p:spPr>
          <a:xfrm>
            <a:off x="7342365" y="16488108"/>
            <a:ext cx="22478768" cy="2473444"/>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873532" y="844293"/>
            <a:ext cx="33716349" cy="3511286"/>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44" name="Google Shape;44;p11"/>
          <p:cNvSpPr txBox="1">
            <a:spLocks noGrp="1"/>
          </p:cNvSpPr>
          <p:nvPr>
            <p:ph type="body" idx="1"/>
          </p:nvPr>
        </p:nvSpPr>
        <p:spPr>
          <a:xfrm rot="5400000">
            <a:off x="11780001" y="-4990057"/>
            <a:ext cx="13903413" cy="33716349"/>
          </a:xfrm>
          <a:prstGeom prst="rect">
            <a:avLst/>
          </a:prstGeom>
          <a:noFill/>
          <a:ln>
            <a:noFill/>
          </a:ln>
        </p:spPr>
        <p:txBody>
          <a:bodyPr spcFirstLastPara="1" wrap="square" lIns="91425" tIns="45700" rIns="91425" bIns="45700" anchor="t" anchorCtr="0"/>
          <a:lstStyle>
            <a:lvl1pPr marL="457200" marR="0" lvl="0" indent="-933450" algn="l" rtl="0">
              <a:spcBef>
                <a:spcPts val="2220"/>
              </a:spcBef>
              <a:spcAft>
                <a:spcPts val="0"/>
              </a:spcAft>
              <a:buClr>
                <a:schemeClr val="dk1"/>
              </a:buClr>
              <a:buSzPts val="11100"/>
              <a:buFont typeface="Arial"/>
              <a:buChar char="•"/>
              <a:defRPr sz="111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42950" algn="l" rtl="0">
              <a:spcBef>
                <a:spcPts val="1620"/>
              </a:spcBef>
              <a:spcAft>
                <a:spcPts val="0"/>
              </a:spcAft>
              <a:buClr>
                <a:schemeClr val="dk1"/>
              </a:buClr>
              <a:buSzPts val="8100"/>
              <a:buFont typeface="Arial"/>
              <a:buChar char="•"/>
              <a:defRPr sz="8100" b="0" i="0" u="none" strike="noStrike" cap="none">
                <a:solidFill>
                  <a:schemeClr val="dk1"/>
                </a:solidFill>
                <a:latin typeface="Arial"/>
                <a:ea typeface="Arial"/>
                <a:cs typeface="Arial"/>
                <a:sym typeface="Arial"/>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cxnSp>
        <p:nvCxnSpPr>
          <p:cNvPr id="10" name="Google Shape;10;p1"/>
          <p:cNvCxnSpPr/>
          <p:nvPr/>
        </p:nvCxnSpPr>
        <p:spPr>
          <a:xfrm rot="10800000">
            <a:off x="314368" y="4145267"/>
            <a:ext cx="36509485" cy="0"/>
          </a:xfrm>
          <a:prstGeom prst="straightConnector1">
            <a:avLst/>
          </a:prstGeom>
          <a:noFill/>
          <a:ln w="63500" cap="flat" cmpd="sng">
            <a:solidFill>
              <a:srgbClr val="800000"/>
            </a:solidFill>
            <a:prstDash val="solid"/>
            <a:round/>
            <a:headEnd type="none" w="med" len="med"/>
            <a:tailEnd type="none" w="med" len="med"/>
          </a:ln>
        </p:spPr>
      </p:cxnSp>
      <p:cxnSp>
        <p:nvCxnSpPr>
          <p:cNvPr id="11" name="Google Shape;11;p1"/>
          <p:cNvCxnSpPr/>
          <p:nvPr/>
        </p:nvCxnSpPr>
        <p:spPr>
          <a:xfrm>
            <a:off x="408318" y="3998966"/>
            <a:ext cx="36357722" cy="0"/>
          </a:xfrm>
          <a:prstGeom prst="straightConnector1">
            <a:avLst/>
          </a:prstGeom>
          <a:noFill/>
          <a:ln w="88900" cap="flat" cmpd="sng">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p:nvPr/>
        </p:nvSpPr>
        <p:spPr>
          <a:xfrm>
            <a:off x="8766034" y="708665"/>
            <a:ext cx="19266486" cy="31059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900" dirty="0">
                <a:solidFill>
                  <a:schemeClr val="bg2"/>
                </a:solidFill>
                <a:latin typeface="Arial Black"/>
                <a:ea typeface="Arial Black"/>
                <a:cs typeface="Arial Black"/>
                <a:sym typeface="Arial Black"/>
              </a:rPr>
              <a:t>Modeling Large Scale eCommerce Distribution Networks</a:t>
            </a:r>
            <a:endParaRPr sz="1900" b="1" i="0" u="none" strike="noStrike" cap="none" dirty="0">
              <a:solidFill>
                <a:schemeClr val="bg2"/>
              </a:solidFill>
              <a:latin typeface="Arial Black"/>
              <a:ea typeface="Arial Black"/>
              <a:cs typeface="Arial Black"/>
              <a:sym typeface="Arial Black"/>
            </a:endParaRPr>
          </a:p>
        </p:txBody>
      </p:sp>
      <p:sp>
        <p:nvSpPr>
          <p:cNvPr id="54" name="Google Shape;54;p13"/>
          <p:cNvSpPr txBox="1"/>
          <p:nvPr/>
        </p:nvSpPr>
        <p:spPr>
          <a:xfrm>
            <a:off x="31159891" y="19577255"/>
            <a:ext cx="4424700" cy="1365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100">
                <a:solidFill>
                  <a:schemeClr val="bg2"/>
                </a:solidFill>
              </a:rPr>
              <a:t>Yao Zhang</a:t>
            </a:r>
            <a:endParaRPr>
              <a:solidFill>
                <a:schemeClr val="bg2"/>
              </a:solidFill>
            </a:endParaRPr>
          </a:p>
        </p:txBody>
      </p:sp>
      <p:sp>
        <p:nvSpPr>
          <p:cNvPr id="55" name="Google Shape;55;p13"/>
          <p:cNvSpPr txBox="1"/>
          <p:nvPr/>
        </p:nvSpPr>
        <p:spPr>
          <a:xfrm>
            <a:off x="25624216" y="19577255"/>
            <a:ext cx="4424700" cy="1365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100">
                <a:solidFill>
                  <a:schemeClr val="bg2"/>
                </a:solidFill>
              </a:rPr>
              <a:t>Nelson Calero</a:t>
            </a:r>
            <a:endParaRPr>
              <a:solidFill>
                <a:schemeClr val="bg2"/>
              </a:solidFill>
            </a:endParaRPr>
          </a:p>
        </p:txBody>
      </p:sp>
      <p:sp>
        <p:nvSpPr>
          <p:cNvPr id="56" name="Google Shape;56;p13"/>
          <p:cNvSpPr txBox="1"/>
          <p:nvPr/>
        </p:nvSpPr>
        <p:spPr>
          <a:xfrm>
            <a:off x="617889" y="1845626"/>
            <a:ext cx="6201221" cy="19689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dirty="0">
                <a:solidFill>
                  <a:schemeClr val="bg2"/>
                </a:solidFill>
                <a:latin typeface="Arial"/>
                <a:ea typeface="Arial"/>
                <a:cs typeface="Arial"/>
                <a:sym typeface="Arial"/>
              </a:rPr>
              <a:t>Student: </a:t>
            </a:r>
            <a:r>
              <a:rPr lang="en-US" sz="2800" dirty="0">
                <a:solidFill>
                  <a:schemeClr val="bg2"/>
                </a:solidFill>
              </a:rPr>
              <a:t>Nelson Calero</a:t>
            </a:r>
            <a:r>
              <a:rPr lang="en-US" sz="2800" b="0" i="0" u="none" strike="noStrike" cap="none" dirty="0">
                <a:solidFill>
                  <a:schemeClr val="bg2"/>
                </a:solidFill>
                <a:sym typeface="Arial"/>
              </a:rPr>
              <a:t>, SCM 2019</a:t>
            </a:r>
            <a:endParaRPr dirty="0">
              <a:solidFill>
                <a:schemeClr val="bg2"/>
              </a:solidFill>
            </a:endParaRPr>
          </a:p>
          <a:p>
            <a:pPr marL="0" marR="0" lvl="0" indent="0" algn="l" rtl="0">
              <a:spcBef>
                <a:spcPts val="300"/>
              </a:spcBef>
              <a:spcAft>
                <a:spcPts val="0"/>
              </a:spcAft>
              <a:buNone/>
            </a:pPr>
            <a:r>
              <a:rPr lang="en-US" sz="2800" b="0" i="0" u="none" strike="noStrike" cap="none" dirty="0">
                <a:solidFill>
                  <a:schemeClr val="bg2"/>
                </a:solidFill>
                <a:latin typeface="Arial"/>
                <a:ea typeface="Arial"/>
                <a:cs typeface="Arial"/>
                <a:sym typeface="Arial"/>
              </a:rPr>
              <a:t>Student: </a:t>
            </a:r>
            <a:r>
              <a:rPr lang="en-US" sz="2800" dirty="0">
                <a:solidFill>
                  <a:schemeClr val="bg2"/>
                </a:solidFill>
              </a:rPr>
              <a:t>Yao Zhang</a:t>
            </a:r>
            <a:r>
              <a:rPr lang="en-US" sz="2800" b="0" i="0" u="none" strike="noStrike" cap="none" dirty="0">
                <a:solidFill>
                  <a:schemeClr val="bg2"/>
                </a:solidFill>
                <a:sym typeface="Arial"/>
              </a:rPr>
              <a:t>, SCM 2019	</a:t>
            </a:r>
            <a:endParaRPr dirty="0">
              <a:solidFill>
                <a:schemeClr val="bg2"/>
              </a:solidFill>
            </a:endParaRPr>
          </a:p>
          <a:p>
            <a:pPr marL="0" marR="0" lvl="0" indent="0" algn="l" rtl="0">
              <a:spcBef>
                <a:spcPts val="300"/>
              </a:spcBef>
              <a:spcAft>
                <a:spcPts val="0"/>
              </a:spcAft>
              <a:buNone/>
            </a:pPr>
            <a:r>
              <a:rPr lang="en-US" sz="2800" b="0" i="0" u="none" strike="noStrike" cap="none" dirty="0">
                <a:solidFill>
                  <a:schemeClr val="bg2"/>
                </a:solidFill>
                <a:latin typeface="Arial"/>
                <a:ea typeface="Arial"/>
                <a:cs typeface="Arial"/>
                <a:sym typeface="Arial"/>
              </a:rPr>
              <a:t>Advisor: Dr. Milena </a:t>
            </a:r>
            <a:r>
              <a:rPr lang="en-US" sz="2800" dirty="0">
                <a:solidFill>
                  <a:schemeClr val="bg2"/>
                </a:solidFill>
              </a:rPr>
              <a:t>Janjevic</a:t>
            </a:r>
            <a:endParaRPr dirty="0">
              <a:solidFill>
                <a:schemeClr val="bg2"/>
              </a:solidFill>
            </a:endParaRPr>
          </a:p>
          <a:p>
            <a:pPr marL="0" marR="0" lvl="0" indent="0" algn="l" rtl="0">
              <a:spcBef>
                <a:spcPts val="300"/>
              </a:spcBef>
              <a:spcAft>
                <a:spcPts val="0"/>
              </a:spcAft>
              <a:buNone/>
            </a:pPr>
            <a:r>
              <a:rPr lang="en-US" sz="2800" b="0" i="0" u="none" strike="noStrike" cap="none" dirty="0">
                <a:solidFill>
                  <a:schemeClr val="bg2"/>
                </a:solidFill>
                <a:latin typeface="Arial"/>
                <a:ea typeface="Arial"/>
                <a:cs typeface="Arial"/>
                <a:sym typeface="Arial"/>
              </a:rPr>
              <a:t>Sponsor: </a:t>
            </a:r>
            <a:r>
              <a:rPr lang="en-US" sz="2800" dirty="0">
                <a:solidFill>
                  <a:schemeClr val="bg2"/>
                </a:solidFill>
              </a:rPr>
              <a:t>MIT Megacity Logistics Lab</a:t>
            </a:r>
            <a:endParaRPr dirty="0">
              <a:solidFill>
                <a:schemeClr val="bg2"/>
              </a:solidFill>
            </a:endParaRPr>
          </a:p>
        </p:txBody>
      </p:sp>
      <p:cxnSp>
        <p:nvCxnSpPr>
          <p:cNvPr id="57" name="Google Shape;57;p13"/>
          <p:cNvCxnSpPr/>
          <p:nvPr/>
        </p:nvCxnSpPr>
        <p:spPr>
          <a:xfrm>
            <a:off x="11766937" y="4369296"/>
            <a:ext cx="0" cy="16035481"/>
          </a:xfrm>
          <a:prstGeom prst="straightConnector1">
            <a:avLst/>
          </a:prstGeom>
          <a:noFill/>
          <a:ln w="12700" cap="flat" cmpd="sng">
            <a:solidFill>
              <a:srgbClr val="800000"/>
            </a:solidFill>
            <a:prstDash val="solid"/>
            <a:round/>
            <a:headEnd type="none" w="med" len="med"/>
            <a:tailEnd type="none" w="med" len="med"/>
          </a:ln>
        </p:spPr>
      </p:cxnSp>
      <p:cxnSp>
        <p:nvCxnSpPr>
          <p:cNvPr id="58" name="Google Shape;58;p13"/>
          <p:cNvCxnSpPr/>
          <p:nvPr/>
        </p:nvCxnSpPr>
        <p:spPr>
          <a:xfrm>
            <a:off x="25356819" y="4369296"/>
            <a:ext cx="0" cy="16035481"/>
          </a:xfrm>
          <a:prstGeom prst="straightConnector1">
            <a:avLst/>
          </a:prstGeom>
          <a:noFill/>
          <a:ln w="12700" cap="flat" cmpd="sng">
            <a:solidFill>
              <a:srgbClr val="800000"/>
            </a:solidFill>
            <a:prstDash val="solid"/>
            <a:round/>
            <a:headEnd type="none" w="med" len="med"/>
            <a:tailEnd type="none" w="med" len="med"/>
          </a:ln>
        </p:spPr>
      </p:cxnSp>
      <p:sp>
        <p:nvSpPr>
          <p:cNvPr id="59" name="Google Shape;59;p13"/>
          <p:cNvSpPr txBox="1"/>
          <p:nvPr/>
        </p:nvSpPr>
        <p:spPr>
          <a:xfrm>
            <a:off x="25618900" y="5258939"/>
            <a:ext cx="11390314" cy="3360900"/>
          </a:xfrm>
          <a:prstGeom prst="rect">
            <a:avLst/>
          </a:prstGeom>
          <a:noFill/>
          <a:ln>
            <a:noFill/>
          </a:ln>
        </p:spPr>
        <p:txBody>
          <a:bodyPr spcFirstLastPara="1" wrap="square" lIns="65275" tIns="32650" rIns="65275" bIns="32650" anchor="t" anchorCtr="0">
            <a:noAutofit/>
          </a:bodyPr>
          <a:lstStyle/>
          <a:p>
            <a:pPr marL="0" lvl="0" indent="0" algn="just" rtl="0">
              <a:spcBef>
                <a:spcPts val="0"/>
              </a:spcBef>
              <a:spcAft>
                <a:spcPts val="0"/>
              </a:spcAft>
              <a:buNone/>
            </a:pPr>
            <a:r>
              <a:rPr lang="en-US" sz="2800" dirty="0">
                <a:solidFill>
                  <a:schemeClr val="dk2"/>
                </a:solidFill>
              </a:rPr>
              <a:t>We will formulate the problem as a mixed-integer linear programming model  based on the continuum approximation method of </a:t>
            </a:r>
            <a:r>
              <a:rPr lang="en-US" sz="2800" dirty="0" err="1">
                <a:solidFill>
                  <a:schemeClr val="dk2"/>
                </a:solidFill>
              </a:rPr>
              <a:t>Winkenbach</a:t>
            </a:r>
            <a:r>
              <a:rPr lang="en-US" sz="2800" dirty="0">
                <a:solidFill>
                  <a:schemeClr val="dk2"/>
                </a:solidFill>
              </a:rPr>
              <a:t> et al. (2016) and </a:t>
            </a:r>
            <a:r>
              <a:rPr lang="en-US" sz="2800" dirty="0" err="1">
                <a:solidFill>
                  <a:schemeClr val="dk2"/>
                </a:solidFill>
              </a:rPr>
              <a:t>Merchan</a:t>
            </a:r>
            <a:r>
              <a:rPr lang="en-US" sz="2800" dirty="0">
                <a:solidFill>
                  <a:schemeClr val="dk2"/>
                </a:solidFill>
              </a:rPr>
              <a:t> and </a:t>
            </a:r>
            <a:r>
              <a:rPr lang="en-US" sz="2800" dirty="0" err="1">
                <a:solidFill>
                  <a:schemeClr val="dk2"/>
                </a:solidFill>
              </a:rPr>
              <a:t>Winkenbach</a:t>
            </a:r>
            <a:r>
              <a:rPr lang="en-US" sz="2800" dirty="0">
                <a:solidFill>
                  <a:schemeClr val="dk2"/>
                </a:solidFill>
              </a:rPr>
              <a:t> (2018). The entire demand area under consideration will be divided into very small demand segments and each demand segment is considered in its entirety. We will also introduce inventory control decisions to the model to determine the inventory holding level and ordering frequency of each satellite facility.</a:t>
            </a:r>
            <a:endParaRPr sz="2800" dirty="0">
              <a:solidFill>
                <a:schemeClr val="dk2"/>
              </a:solidFill>
            </a:endParaRPr>
          </a:p>
        </p:txBody>
      </p:sp>
      <p:sp>
        <p:nvSpPr>
          <p:cNvPr id="63" name="Google Shape;63;p13"/>
          <p:cNvSpPr txBox="1"/>
          <p:nvPr/>
        </p:nvSpPr>
        <p:spPr>
          <a:xfrm>
            <a:off x="25586323" y="9865114"/>
            <a:ext cx="11355373" cy="6024487"/>
          </a:xfrm>
          <a:prstGeom prst="rect">
            <a:avLst/>
          </a:prstGeom>
          <a:noFill/>
          <a:ln>
            <a:noFill/>
          </a:ln>
        </p:spPr>
        <p:txBody>
          <a:bodyPr spcFirstLastPara="1" wrap="square" lIns="65275" tIns="32650" rIns="65275" bIns="32650" anchor="t" anchorCtr="0">
            <a:noAutofit/>
          </a:bodyPr>
          <a:lstStyle/>
          <a:p>
            <a:pPr marL="0" lvl="0" indent="457200" algn="l" rtl="0">
              <a:lnSpc>
                <a:spcPct val="100000"/>
              </a:lnSpc>
              <a:spcBef>
                <a:spcPts val="0"/>
              </a:spcBef>
              <a:spcAft>
                <a:spcPts val="0"/>
              </a:spcAft>
              <a:buSzPts val="1100"/>
              <a:buNone/>
            </a:pPr>
            <a:r>
              <a:rPr lang="en-US" sz="2800" b="1" dirty="0">
                <a:solidFill>
                  <a:schemeClr val="dk2"/>
                </a:solidFill>
              </a:rPr>
              <a:t>min:     K</a:t>
            </a:r>
            <a:r>
              <a:rPr lang="en-US" sz="2800" b="1" baseline="-25000" dirty="0">
                <a:solidFill>
                  <a:schemeClr val="dk2"/>
                </a:solidFill>
              </a:rPr>
              <a:t>C</a:t>
            </a:r>
            <a:r>
              <a:rPr lang="en-US" sz="2800" b="1" baseline="30000" dirty="0">
                <a:solidFill>
                  <a:schemeClr val="dk2"/>
                </a:solidFill>
              </a:rPr>
              <a:t>H</a:t>
            </a:r>
            <a:r>
              <a:rPr lang="en-US" sz="2800" b="1" dirty="0">
                <a:solidFill>
                  <a:schemeClr val="dk2"/>
                </a:solidFill>
              </a:rPr>
              <a:t> 		</a:t>
            </a:r>
            <a:r>
              <a:rPr lang="en-US" sz="2800" dirty="0">
                <a:solidFill>
                  <a:schemeClr val="dk2"/>
                </a:solidFill>
              </a:rPr>
              <a:t>handling cost at central distribution hub</a:t>
            </a:r>
            <a:endParaRPr sz="2800" b="1" dirty="0">
              <a:solidFill>
                <a:schemeClr val="dk2"/>
              </a:solidFill>
            </a:endParaRPr>
          </a:p>
          <a:p>
            <a:pPr marL="914400" lvl="0" indent="457200" algn="l" rtl="0">
              <a:lnSpc>
                <a:spcPct val="100000"/>
              </a:lnSpc>
              <a:spcBef>
                <a:spcPts val="0"/>
              </a:spcBef>
              <a:spcAft>
                <a:spcPts val="0"/>
              </a:spcAft>
              <a:buSzPts val="1100"/>
              <a:buNone/>
            </a:pPr>
            <a:r>
              <a:rPr lang="en-US" sz="2800" b="1" dirty="0">
                <a:solidFill>
                  <a:schemeClr val="dk2"/>
                </a:solidFill>
              </a:rPr>
              <a:t>+ K</a:t>
            </a:r>
            <a:r>
              <a:rPr lang="en-US" sz="2800" b="1" baseline="30000" dirty="0">
                <a:solidFill>
                  <a:schemeClr val="dk2"/>
                </a:solidFill>
              </a:rPr>
              <a:t>F</a:t>
            </a:r>
            <a:r>
              <a:rPr lang="en-US" sz="2800" b="1" dirty="0">
                <a:solidFill>
                  <a:schemeClr val="dk2"/>
                </a:solidFill>
              </a:rPr>
              <a:t> 	 	</a:t>
            </a:r>
            <a:r>
              <a:rPr lang="en-US" sz="2800" dirty="0">
                <a:solidFill>
                  <a:schemeClr val="dk2"/>
                </a:solidFill>
              </a:rPr>
              <a:t>fixed cost of enabling satellite facilities</a:t>
            </a:r>
            <a:endParaRPr sz="2800" b="1" baseline="30000" dirty="0">
              <a:solidFill>
                <a:schemeClr val="dk2"/>
              </a:solidFill>
            </a:endParaRPr>
          </a:p>
          <a:p>
            <a:pPr marL="914400" lvl="0" indent="457200" algn="l" rtl="0">
              <a:lnSpc>
                <a:spcPct val="100000"/>
              </a:lnSpc>
              <a:spcBef>
                <a:spcPts val="0"/>
              </a:spcBef>
              <a:spcAft>
                <a:spcPts val="0"/>
              </a:spcAft>
              <a:buSzPts val="1100"/>
              <a:buNone/>
            </a:pPr>
            <a:r>
              <a:rPr lang="en-US" sz="2800" b="1" dirty="0">
                <a:solidFill>
                  <a:schemeClr val="dk2"/>
                </a:solidFill>
              </a:rPr>
              <a:t>+ K</a:t>
            </a:r>
            <a:r>
              <a:rPr lang="en-US" sz="2800" b="1" baseline="-25000" dirty="0">
                <a:solidFill>
                  <a:schemeClr val="dk2"/>
                </a:solidFill>
              </a:rPr>
              <a:t>S</a:t>
            </a:r>
            <a:r>
              <a:rPr lang="en-US" sz="2800" b="1" baseline="30000" dirty="0">
                <a:solidFill>
                  <a:schemeClr val="dk2"/>
                </a:solidFill>
              </a:rPr>
              <a:t>H 		</a:t>
            </a:r>
            <a:r>
              <a:rPr lang="en-US" sz="2800" dirty="0">
                <a:solidFill>
                  <a:schemeClr val="dk2"/>
                </a:solidFill>
              </a:rPr>
              <a:t>handling cost at each satellite facility</a:t>
            </a:r>
            <a:endParaRPr sz="2800" b="1" baseline="30000" dirty="0">
              <a:solidFill>
                <a:schemeClr val="dk2"/>
              </a:solidFill>
            </a:endParaRPr>
          </a:p>
          <a:p>
            <a:pPr marL="914400" lvl="0" indent="457200" algn="l" rtl="0">
              <a:lnSpc>
                <a:spcPct val="100000"/>
              </a:lnSpc>
              <a:spcBef>
                <a:spcPts val="0"/>
              </a:spcBef>
              <a:spcAft>
                <a:spcPts val="0"/>
              </a:spcAft>
              <a:buSzPts val="1100"/>
              <a:buNone/>
            </a:pPr>
            <a:r>
              <a:rPr lang="en-US" sz="2800" b="1" dirty="0">
                <a:solidFill>
                  <a:schemeClr val="dk2"/>
                </a:solidFill>
              </a:rPr>
              <a:t>+ K</a:t>
            </a:r>
            <a:r>
              <a:rPr lang="en-US" sz="2800" b="1" baseline="30000" dirty="0">
                <a:solidFill>
                  <a:schemeClr val="dk2"/>
                </a:solidFill>
              </a:rPr>
              <a:t>IH </a:t>
            </a:r>
            <a:r>
              <a:rPr lang="en-US" sz="2800" b="1" dirty="0">
                <a:solidFill>
                  <a:schemeClr val="dk2"/>
                </a:solidFill>
              </a:rPr>
              <a:t> 		</a:t>
            </a:r>
            <a:r>
              <a:rPr lang="en-US" sz="2800" dirty="0">
                <a:solidFill>
                  <a:schemeClr val="dk2"/>
                </a:solidFill>
              </a:rPr>
              <a:t>inventory holding cost at each satellite facility</a:t>
            </a:r>
            <a:endParaRPr sz="2800" b="1" baseline="30000" dirty="0">
              <a:solidFill>
                <a:schemeClr val="dk2"/>
              </a:solidFill>
            </a:endParaRPr>
          </a:p>
          <a:p>
            <a:pPr marL="914400" lvl="0" indent="457200" algn="l" rtl="0">
              <a:lnSpc>
                <a:spcPct val="100000"/>
              </a:lnSpc>
              <a:spcBef>
                <a:spcPts val="0"/>
              </a:spcBef>
              <a:spcAft>
                <a:spcPts val="0"/>
              </a:spcAft>
              <a:buSzPts val="1100"/>
              <a:buNone/>
            </a:pPr>
            <a:r>
              <a:rPr lang="en-US" sz="2800" b="1" dirty="0">
                <a:solidFill>
                  <a:schemeClr val="dk2"/>
                </a:solidFill>
              </a:rPr>
              <a:t>+ K</a:t>
            </a:r>
            <a:r>
              <a:rPr lang="en-US" sz="2800" b="1" baseline="30000" dirty="0">
                <a:solidFill>
                  <a:schemeClr val="dk2"/>
                </a:solidFill>
              </a:rPr>
              <a:t>IO </a:t>
            </a:r>
            <a:r>
              <a:rPr lang="en-US" sz="2800" b="1" dirty="0">
                <a:solidFill>
                  <a:schemeClr val="dk2"/>
                </a:solidFill>
              </a:rPr>
              <a:t> 		</a:t>
            </a:r>
            <a:r>
              <a:rPr lang="en-US" sz="2800" dirty="0">
                <a:solidFill>
                  <a:schemeClr val="dk2"/>
                </a:solidFill>
              </a:rPr>
              <a:t>inventory ordering cost at each satellite facility</a:t>
            </a:r>
            <a:endParaRPr sz="2800" b="1" baseline="30000" dirty="0">
              <a:solidFill>
                <a:schemeClr val="dk2"/>
              </a:solidFill>
            </a:endParaRPr>
          </a:p>
          <a:p>
            <a:pPr marL="914400" lvl="0" indent="457200" algn="l" rtl="0">
              <a:lnSpc>
                <a:spcPct val="100000"/>
              </a:lnSpc>
              <a:spcBef>
                <a:spcPts val="0"/>
              </a:spcBef>
              <a:spcAft>
                <a:spcPts val="0"/>
              </a:spcAft>
              <a:buSzPts val="1100"/>
              <a:buNone/>
            </a:pPr>
            <a:r>
              <a:rPr lang="en-US" sz="2800" b="1" dirty="0">
                <a:solidFill>
                  <a:schemeClr val="dk2"/>
                </a:solidFill>
              </a:rPr>
              <a:t>+ K</a:t>
            </a:r>
            <a:r>
              <a:rPr lang="en-US" sz="2800" b="1" baseline="30000" dirty="0">
                <a:solidFill>
                  <a:schemeClr val="dk2"/>
                </a:solidFill>
              </a:rPr>
              <a:t>T </a:t>
            </a:r>
            <a:r>
              <a:rPr lang="en-US" sz="2800" b="1" dirty="0">
                <a:solidFill>
                  <a:schemeClr val="dk2"/>
                </a:solidFill>
              </a:rPr>
              <a:t> 		</a:t>
            </a:r>
            <a:r>
              <a:rPr lang="en-US" sz="2800" dirty="0">
                <a:solidFill>
                  <a:schemeClr val="dk2"/>
                </a:solidFill>
              </a:rPr>
              <a:t>transportation cost from central to satellite</a:t>
            </a:r>
            <a:endParaRPr sz="2800" b="1" baseline="30000" dirty="0">
              <a:solidFill>
                <a:schemeClr val="dk2"/>
              </a:solidFill>
            </a:endParaRPr>
          </a:p>
          <a:p>
            <a:pPr marL="914400" lvl="0" indent="457200" algn="l" rtl="0">
              <a:lnSpc>
                <a:spcPct val="100000"/>
              </a:lnSpc>
              <a:spcBef>
                <a:spcPts val="0"/>
              </a:spcBef>
              <a:spcAft>
                <a:spcPts val="0"/>
              </a:spcAft>
              <a:buSzPts val="1100"/>
              <a:buNone/>
            </a:pPr>
            <a:r>
              <a:rPr lang="en-US" sz="2800" b="1" dirty="0">
                <a:solidFill>
                  <a:schemeClr val="dk2"/>
                </a:solidFill>
              </a:rPr>
              <a:t>+ K</a:t>
            </a:r>
            <a:r>
              <a:rPr lang="en-US" sz="2800" b="1" baseline="30000" dirty="0">
                <a:solidFill>
                  <a:schemeClr val="dk2"/>
                </a:solidFill>
              </a:rPr>
              <a:t>D</a:t>
            </a:r>
            <a:r>
              <a:rPr lang="en-US" sz="2800" b="1" dirty="0">
                <a:solidFill>
                  <a:schemeClr val="dk2"/>
                </a:solidFill>
              </a:rPr>
              <a:t> 		</a:t>
            </a:r>
            <a:r>
              <a:rPr lang="en-US" sz="2800" dirty="0">
                <a:solidFill>
                  <a:schemeClr val="dk2"/>
                </a:solidFill>
              </a:rPr>
              <a:t>routing cost from satellite facilities to demand 				segments</a:t>
            </a:r>
            <a:endParaRPr sz="2800" b="1" baseline="30000" dirty="0">
              <a:solidFill>
                <a:schemeClr val="dk2"/>
              </a:solidFill>
            </a:endParaRPr>
          </a:p>
          <a:p>
            <a:pPr marL="0" lvl="0" indent="457200" algn="l" rtl="0">
              <a:lnSpc>
                <a:spcPct val="100000"/>
              </a:lnSpc>
              <a:spcBef>
                <a:spcPts val="0"/>
              </a:spcBef>
              <a:spcAft>
                <a:spcPts val="0"/>
              </a:spcAft>
              <a:buSzPts val="1100"/>
              <a:buNone/>
            </a:pPr>
            <a:r>
              <a:rPr lang="en-US" sz="2800" b="1" dirty="0"/>
              <a:t>Constraints: </a:t>
            </a:r>
            <a:endParaRPr sz="2800" b="1" dirty="0"/>
          </a:p>
          <a:p>
            <a:pPr marL="457200" lvl="0" indent="-406400" algn="l" rtl="0">
              <a:lnSpc>
                <a:spcPct val="100000"/>
              </a:lnSpc>
              <a:spcBef>
                <a:spcPts val="0"/>
              </a:spcBef>
              <a:spcAft>
                <a:spcPts val="0"/>
              </a:spcAft>
              <a:buClr>
                <a:schemeClr val="dk2"/>
              </a:buClr>
              <a:buSzPts val="2800"/>
              <a:buChar char="-"/>
            </a:pPr>
            <a:r>
              <a:rPr lang="en-US" sz="2800" dirty="0">
                <a:solidFill>
                  <a:schemeClr val="dk2"/>
                </a:solidFill>
              </a:rPr>
              <a:t>All demand segments and all delivery of different types must be serviced, and by only one satellite facility</a:t>
            </a:r>
          </a:p>
          <a:p>
            <a:pPr marL="50800" lvl="0" algn="l" rtl="0">
              <a:lnSpc>
                <a:spcPct val="100000"/>
              </a:lnSpc>
              <a:spcBef>
                <a:spcPts val="0"/>
              </a:spcBef>
              <a:spcAft>
                <a:spcPts val="0"/>
              </a:spcAft>
              <a:buClr>
                <a:schemeClr val="dk2"/>
              </a:buClr>
              <a:buSzPts val="2800"/>
            </a:pPr>
            <a:endParaRPr lang="en-US" sz="1200" dirty="0">
              <a:solidFill>
                <a:schemeClr val="dk2"/>
              </a:solidFill>
            </a:endParaRPr>
          </a:p>
          <a:p>
            <a:pPr marL="457200" lvl="0" indent="-406400" algn="l" rtl="0">
              <a:lnSpc>
                <a:spcPct val="100000"/>
              </a:lnSpc>
              <a:spcBef>
                <a:spcPts val="0"/>
              </a:spcBef>
              <a:spcAft>
                <a:spcPts val="0"/>
              </a:spcAft>
              <a:buClr>
                <a:schemeClr val="dk2"/>
              </a:buClr>
              <a:buSzPts val="2800"/>
              <a:buChar char="-"/>
            </a:pPr>
            <a:r>
              <a:rPr lang="en-US" sz="2800" dirty="0">
                <a:solidFill>
                  <a:schemeClr val="dk2"/>
                </a:solidFill>
              </a:rPr>
              <a:t>Allocation of segments is restricted to active satellite facilities</a:t>
            </a:r>
          </a:p>
          <a:p>
            <a:pPr marL="50800" lvl="0" algn="l" rtl="0">
              <a:lnSpc>
                <a:spcPct val="100000"/>
              </a:lnSpc>
              <a:spcBef>
                <a:spcPts val="0"/>
              </a:spcBef>
              <a:spcAft>
                <a:spcPts val="0"/>
              </a:spcAft>
              <a:buClr>
                <a:schemeClr val="dk2"/>
              </a:buClr>
              <a:buSzPts val="2800"/>
            </a:pPr>
            <a:endParaRPr lang="en-US" sz="1200" dirty="0">
              <a:solidFill>
                <a:schemeClr val="dk2"/>
              </a:solidFill>
            </a:endParaRPr>
          </a:p>
          <a:p>
            <a:pPr marL="457200" lvl="0" indent="-406400" algn="l" rtl="0">
              <a:lnSpc>
                <a:spcPct val="100000"/>
              </a:lnSpc>
              <a:spcBef>
                <a:spcPts val="0"/>
              </a:spcBef>
              <a:spcAft>
                <a:spcPts val="0"/>
              </a:spcAft>
              <a:buClr>
                <a:schemeClr val="dk2"/>
              </a:buClr>
              <a:buSzPts val="2800"/>
              <a:buChar char="-"/>
            </a:pPr>
            <a:r>
              <a:rPr lang="en-US" sz="2800" dirty="0">
                <a:solidFill>
                  <a:schemeClr val="dk2"/>
                </a:solidFill>
              </a:rPr>
              <a:t>Total volume assigned to each satellite facility is within its capacity</a:t>
            </a:r>
            <a:endParaRPr sz="2800" dirty="0">
              <a:solidFill>
                <a:schemeClr val="dk2"/>
              </a:solidFill>
            </a:endParaRPr>
          </a:p>
        </p:txBody>
      </p:sp>
      <p:sp>
        <p:nvSpPr>
          <p:cNvPr id="64" name="Google Shape;64;p13"/>
          <p:cNvSpPr txBox="1"/>
          <p:nvPr/>
        </p:nvSpPr>
        <p:spPr>
          <a:xfrm>
            <a:off x="25618900" y="4376002"/>
            <a:ext cx="11390314" cy="821400"/>
          </a:xfrm>
          <a:prstGeom prst="rect">
            <a:avLst/>
          </a:prstGeom>
          <a:solidFill>
            <a:srgbClr val="5659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0" i="0" u="none" strike="noStrike" cap="none">
                <a:solidFill>
                  <a:schemeClr val="lt2"/>
                </a:solidFill>
                <a:latin typeface="Arial Black"/>
                <a:ea typeface="Arial Black"/>
                <a:cs typeface="Arial Black"/>
                <a:sym typeface="Arial Black"/>
              </a:rPr>
              <a:t>Methodology</a:t>
            </a:r>
            <a:endParaRPr/>
          </a:p>
        </p:txBody>
      </p:sp>
      <p:sp>
        <p:nvSpPr>
          <p:cNvPr id="65" name="Google Shape;65;p13"/>
          <p:cNvSpPr txBox="1"/>
          <p:nvPr/>
        </p:nvSpPr>
        <p:spPr>
          <a:xfrm>
            <a:off x="11996445" y="11076553"/>
            <a:ext cx="13059130" cy="822900"/>
          </a:xfrm>
          <a:prstGeom prst="rect">
            <a:avLst/>
          </a:prstGeom>
          <a:solidFill>
            <a:srgbClr val="5659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0" i="0" u="none" strike="noStrike" cap="none" dirty="0">
                <a:solidFill>
                  <a:schemeClr val="lt2"/>
                </a:solidFill>
                <a:latin typeface="Arial Black"/>
                <a:ea typeface="Arial Black"/>
                <a:cs typeface="Arial Black"/>
                <a:sym typeface="Arial Black"/>
              </a:rPr>
              <a:t>The Problem</a:t>
            </a:r>
            <a:endParaRPr dirty="0"/>
          </a:p>
        </p:txBody>
      </p:sp>
      <p:sp>
        <p:nvSpPr>
          <p:cNvPr id="66" name="Google Shape;66;p13"/>
          <p:cNvSpPr txBox="1"/>
          <p:nvPr/>
        </p:nvSpPr>
        <p:spPr>
          <a:xfrm>
            <a:off x="454309" y="9592958"/>
            <a:ext cx="10885200" cy="822900"/>
          </a:xfrm>
          <a:prstGeom prst="rect">
            <a:avLst/>
          </a:prstGeom>
          <a:solidFill>
            <a:srgbClr val="5659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0" i="0" u="none" strike="noStrike" cap="none" dirty="0">
                <a:solidFill>
                  <a:schemeClr val="lt2"/>
                </a:solidFill>
                <a:latin typeface="Arial Black"/>
                <a:ea typeface="Arial Black"/>
                <a:cs typeface="Arial Black"/>
                <a:sym typeface="Arial Black"/>
              </a:rPr>
              <a:t>Motivation / Background</a:t>
            </a:r>
            <a:endParaRPr dirty="0"/>
          </a:p>
        </p:txBody>
      </p:sp>
      <p:sp>
        <p:nvSpPr>
          <p:cNvPr id="67" name="Google Shape;67;p13"/>
          <p:cNvSpPr txBox="1"/>
          <p:nvPr/>
        </p:nvSpPr>
        <p:spPr>
          <a:xfrm>
            <a:off x="482970" y="4390695"/>
            <a:ext cx="10885200" cy="821400"/>
          </a:xfrm>
          <a:prstGeom prst="rect">
            <a:avLst/>
          </a:prstGeom>
          <a:solidFill>
            <a:srgbClr val="5659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0" i="0" u="none" strike="noStrike" cap="none" dirty="0">
                <a:solidFill>
                  <a:schemeClr val="lt2"/>
                </a:solidFill>
                <a:latin typeface="Arial Black"/>
                <a:ea typeface="Arial Black"/>
                <a:cs typeface="Arial Black"/>
                <a:sym typeface="Arial Black"/>
              </a:rPr>
              <a:t>Key Questions</a:t>
            </a:r>
            <a:endParaRPr dirty="0"/>
          </a:p>
        </p:txBody>
      </p:sp>
      <p:sp>
        <p:nvSpPr>
          <p:cNvPr id="68" name="Google Shape;68;p13"/>
          <p:cNvSpPr txBox="1"/>
          <p:nvPr/>
        </p:nvSpPr>
        <p:spPr>
          <a:xfrm>
            <a:off x="449975" y="16814598"/>
            <a:ext cx="10885200" cy="822900"/>
          </a:xfrm>
          <a:prstGeom prst="rect">
            <a:avLst/>
          </a:prstGeom>
          <a:solidFill>
            <a:srgbClr val="5659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0" i="0" u="none" strike="noStrike" cap="none">
                <a:solidFill>
                  <a:schemeClr val="lt2"/>
                </a:solidFill>
                <a:latin typeface="Arial Black"/>
                <a:ea typeface="Arial Black"/>
                <a:cs typeface="Arial Black"/>
                <a:sym typeface="Arial Black"/>
              </a:rPr>
              <a:t>Relevant Literature</a:t>
            </a:r>
            <a:endParaRPr/>
          </a:p>
        </p:txBody>
      </p:sp>
      <p:sp>
        <p:nvSpPr>
          <p:cNvPr id="69" name="Google Shape;69;p13"/>
          <p:cNvSpPr txBox="1"/>
          <p:nvPr/>
        </p:nvSpPr>
        <p:spPr>
          <a:xfrm>
            <a:off x="253988" y="17651734"/>
            <a:ext cx="11221200" cy="2392800"/>
          </a:xfrm>
          <a:prstGeom prst="rect">
            <a:avLst/>
          </a:prstGeom>
          <a:noFill/>
          <a:ln>
            <a:noFill/>
          </a:ln>
        </p:spPr>
        <p:txBody>
          <a:bodyPr spcFirstLastPara="1" wrap="square" lIns="65275" tIns="32650" rIns="65275" bIns="32650" anchor="t" anchorCtr="0">
            <a:noAutofit/>
          </a:bodyPr>
          <a:lstStyle/>
          <a:p>
            <a:pPr marL="457200" lvl="0" indent="-381000" algn="l" rtl="0">
              <a:lnSpc>
                <a:spcPct val="115000"/>
              </a:lnSpc>
              <a:spcBef>
                <a:spcPts val="0"/>
              </a:spcBef>
              <a:spcAft>
                <a:spcPts val="0"/>
              </a:spcAft>
              <a:buClr>
                <a:schemeClr val="dk2"/>
              </a:buClr>
              <a:buSzPts val="2400"/>
              <a:buChar char="-"/>
            </a:pPr>
            <a:r>
              <a:rPr lang="en-US" sz="2800" dirty="0" err="1">
                <a:solidFill>
                  <a:schemeClr val="dk2"/>
                </a:solidFill>
              </a:rPr>
              <a:t>Winkenbach</a:t>
            </a:r>
            <a:r>
              <a:rPr lang="en-US" sz="2800" dirty="0">
                <a:solidFill>
                  <a:schemeClr val="dk2"/>
                </a:solidFill>
              </a:rPr>
              <a:t>, M., </a:t>
            </a:r>
            <a:r>
              <a:rPr lang="en-US" sz="2800" dirty="0" err="1">
                <a:solidFill>
                  <a:schemeClr val="dk2"/>
                </a:solidFill>
              </a:rPr>
              <a:t>Kleindorfer</a:t>
            </a:r>
            <a:r>
              <a:rPr lang="en-US" sz="2800" dirty="0">
                <a:solidFill>
                  <a:schemeClr val="dk2"/>
                </a:solidFill>
              </a:rPr>
              <a:t>, P. R., &amp; </a:t>
            </a:r>
            <a:r>
              <a:rPr lang="en-US" sz="2800" dirty="0" err="1">
                <a:solidFill>
                  <a:schemeClr val="dk2"/>
                </a:solidFill>
              </a:rPr>
              <a:t>Spinler</a:t>
            </a:r>
            <a:r>
              <a:rPr lang="en-US" sz="2800" dirty="0">
                <a:solidFill>
                  <a:schemeClr val="dk2"/>
                </a:solidFill>
              </a:rPr>
              <a:t>, S. (2016). Enabling Urban Logistics Services at La Poste through Multi-Echelon Location-Routing. Transportation Science, 50(2), 520–540.</a:t>
            </a:r>
            <a:endParaRPr sz="2800" dirty="0">
              <a:solidFill>
                <a:schemeClr val="dk2"/>
              </a:solidFill>
            </a:endParaRPr>
          </a:p>
          <a:p>
            <a:pPr marL="457200" lvl="0" indent="-381000" algn="l" rtl="0">
              <a:lnSpc>
                <a:spcPct val="115000"/>
              </a:lnSpc>
              <a:spcBef>
                <a:spcPts val="0"/>
              </a:spcBef>
              <a:spcAft>
                <a:spcPts val="0"/>
              </a:spcAft>
              <a:buClr>
                <a:schemeClr val="dk2"/>
              </a:buClr>
              <a:buSzPts val="2400"/>
              <a:buChar char="-"/>
            </a:pPr>
            <a:r>
              <a:rPr lang="en-US" sz="2800" dirty="0" err="1">
                <a:solidFill>
                  <a:schemeClr val="dk2"/>
                </a:solidFill>
              </a:rPr>
              <a:t>Merchan</a:t>
            </a:r>
            <a:r>
              <a:rPr lang="en-US" sz="2800" dirty="0">
                <a:solidFill>
                  <a:schemeClr val="dk2"/>
                </a:solidFill>
              </a:rPr>
              <a:t>, D., &amp; </a:t>
            </a:r>
            <a:r>
              <a:rPr lang="en-US" sz="2800" dirty="0" err="1">
                <a:solidFill>
                  <a:schemeClr val="dk2"/>
                </a:solidFill>
              </a:rPr>
              <a:t>Winkenbach</a:t>
            </a:r>
            <a:r>
              <a:rPr lang="en-US" sz="2800" dirty="0">
                <a:solidFill>
                  <a:schemeClr val="dk2"/>
                </a:solidFill>
              </a:rPr>
              <a:t>, M. (2018). High‐Resolution Last‐Mile Network Design. In E. T. E. Thompson (Ed.), City Logistics 3: Towards Sustainable and </a:t>
            </a:r>
            <a:r>
              <a:rPr lang="en-US" sz="2800" dirty="0" err="1">
                <a:solidFill>
                  <a:schemeClr val="dk2"/>
                </a:solidFill>
              </a:rPr>
              <a:t>Liveable</a:t>
            </a:r>
            <a:r>
              <a:rPr lang="en-US" sz="2800" dirty="0">
                <a:solidFill>
                  <a:schemeClr val="dk2"/>
                </a:solidFill>
              </a:rPr>
              <a:t> Cities (p. 201).</a:t>
            </a:r>
            <a:endParaRPr sz="2800" dirty="0">
              <a:solidFill>
                <a:srgbClr val="4D4D4D"/>
              </a:solidFill>
            </a:endParaRPr>
          </a:p>
        </p:txBody>
      </p:sp>
      <p:sp>
        <p:nvSpPr>
          <p:cNvPr id="70" name="Google Shape;70;p13"/>
          <p:cNvSpPr txBox="1"/>
          <p:nvPr/>
        </p:nvSpPr>
        <p:spPr>
          <a:xfrm>
            <a:off x="25544048" y="8975594"/>
            <a:ext cx="11397653" cy="822958"/>
          </a:xfrm>
          <a:prstGeom prst="rect">
            <a:avLst/>
          </a:prstGeom>
          <a:solidFill>
            <a:srgbClr val="56595C"/>
          </a:solidFill>
          <a:ln>
            <a:noFill/>
          </a:ln>
        </p:spPr>
        <p:txBody>
          <a:bodyPr spcFirstLastPara="1" wrap="square" lIns="91425" tIns="45700" rIns="91425" bIns="45700" anchor="ctr" anchorCtr="0">
            <a:noAutofit/>
          </a:bodyPr>
          <a:lstStyle/>
          <a:p>
            <a:pPr lvl="0"/>
            <a:r>
              <a:rPr lang="en-US" sz="3500" dirty="0">
                <a:solidFill>
                  <a:schemeClr val="lt2"/>
                </a:solidFill>
                <a:latin typeface="Arial Black"/>
                <a:ea typeface="Arial Black"/>
                <a:cs typeface="Arial Black"/>
                <a:sym typeface="Arial Black"/>
              </a:rPr>
              <a:t>Model Formulation</a:t>
            </a:r>
            <a:endParaRPr dirty="0"/>
          </a:p>
        </p:txBody>
      </p:sp>
      <p:sp>
        <p:nvSpPr>
          <p:cNvPr id="72" name="Google Shape;72;p13"/>
          <p:cNvSpPr txBox="1"/>
          <p:nvPr/>
        </p:nvSpPr>
        <p:spPr>
          <a:xfrm>
            <a:off x="33486694" y="13435544"/>
            <a:ext cx="184703" cy="10310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6100">
              <a:solidFill>
                <a:schemeClr val="dk1"/>
              </a:solidFill>
              <a:latin typeface="Arial"/>
              <a:ea typeface="Arial"/>
              <a:cs typeface="Arial"/>
              <a:sym typeface="Arial"/>
            </a:endParaRPr>
          </a:p>
        </p:txBody>
      </p:sp>
      <p:sp>
        <p:nvSpPr>
          <p:cNvPr id="73" name="Google Shape;73;p13"/>
          <p:cNvSpPr txBox="1"/>
          <p:nvPr/>
        </p:nvSpPr>
        <p:spPr>
          <a:xfrm>
            <a:off x="12088620" y="11974493"/>
            <a:ext cx="12759476" cy="2392800"/>
          </a:xfrm>
          <a:prstGeom prst="rect">
            <a:avLst/>
          </a:prstGeom>
          <a:noFill/>
          <a:ln>
            <a:noFill/>
          </a:ln>
        </p:spPr>
        <p:txBody>
          <a:bodyPr spcFirstLastPara="1" wrap="square" lIns="65275" tIns="32650" rIns="65275" bIns="32650" anchor="t" anchorCtr="0">
            <a:noAutofit/>
          </a:bodyPr>
          <a:lstStyle/>
          <a:p>
            <a:pPr marL="0" lvl="0" indent="0" algn="just" rtl="0">
              <a:lnSpc>
                <a:spcPct val="100000"/>
              </a:lnSpc>
              <a:spcBef>
                <a:spcPts val="0"/>
              </a:spcBef>
              <a:spcAft>
                <a:spcPts val="0"/>
              </a:spcAft>
              <a:buSzPts val="1100"/>
              <a:buNone/>
            </a:pPr>
            <a:r>
              <a:rPr lang="en-US" sz="2800" dirty="0">
                <a:solidFill>
                  <a:schemeClr val="dk2"/>
                </a:solidFill>
              </a:rPr>
              <a:t>A large e-commerce company in Brazil offers three types of delivery service (same day, next day, and instant deliveries) to thousands of customers in a major metropolitan area in Brazil, through a central distribution center, multiple satellite locations, and different vehicles. Each satellite location can function as a transshipment center, or a distribution center, or both.</a:t>
            </a:r>
            <a:endParaRPr sz="2800" dirty="0">
              <a:solidFill>
                <a:srgbClr val="4D4D4D"/>
              </a:solidFill>
            </a:endParaRPr>
          </a:p>
        </p:txBody>
      </p:sp>
      <p:sp>
        <p:nvSpPr>
          <p:cNvPr id="74" name="Google Shape;74;p13"/>
          <p:cNvSpPr txBox="1"/>
          <p:nvPr/>
        </p:nvSpPr>
        <p:spPr>
          <a:xfrm>
            <a:off x="28728266" y="3277348"/>
            <a:ext cx="7026197" cy="58604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3500">
                <a:solidFill>
                  <a:srgbClr val="4D4D4D"/>
                </a:solidFill>
                <a:latin typeface="Arial"/>
                <a:ea typeface="Arial"/>
                <a:cs typeface="Arial"/>
                <a:sym typeface="Arial"/>
              </a:rPr>
              <a:t>  January 2019 Poster Session</a:t>
            </a:r>
            <a:endParaRPr/>
          </a:p>
        </p:txBody>
      </p:sp>
      <p:pic>
        <p:nvPicPr>
          <p:cNvPr id="75" name="Google Shape;75;p13"/>
          <p:cNvPicPr preferRelativeResize="0"/>
          <p:nvPr/>
        </p:nvPicPr>
        <p:blipFill rotWithShape="1">
          <a:blip r:embed="rId3">
            <a:alphaModFix/>
          </a:blip>
          <a:srcRect/>
          <a:stretch/>
        </p:blipFill>
        <p:spPr>
          <a:xfrm>
            <a:off x="29431456" y="1980406"/>
            <a:ext cx="5930900" cy="1206500"/>
          </a:xfrm>
          <a:prstGeom prst="rect">
            <a:avLst/>
          </a:prstGeom>
          <a:noFill/>
          <a:ln>
            <a:noFill/>
          </a:ln>
        </p:spPr>
      </p:pic>
      <p:pic>
        <p:nvPicPr>
          <p:cNvPr id="76" name="Google Shape;76;p13" descr="A close up of a logo &#10; &#10;Description automatically generated"/>
          <p:cNvPicPr preferRelativeResize="0"/>
          <p:nvPr/>
        </p:nvPicPr>
        <p:blipFill rotWithShape="1">
          <a:blip r:embed="rId4">
            <a:alphaModFix/>
          </a:blip>
          <a:srcRect/>
          <a:stretch/>
        </p:blipFill>
        <p:spPr>
          <a:xfrm>
            <a:off x="617889" y="519618"/>
            <a:ext cx="5461000" cy="1206500"/>
          </a:xfrm>
          <a:prstGeom prst="rect">
            <a:avLst/>
          </a:prstGeom>
          <a:noFill/>
          <a:ln>
            <a:noFill/>
          </a:ln>
        </p:spPr>
      </p:pic>
      <p:sp>
        <p:nvSpPr>
          <p:cNvPr id="77" name="Google Shape;77;p13"/>
          <p:cNvSpPr txBox="1"/>
          <p:nvPr/>
        </p:nvSpPr>
        <p:spPr>
          <a:xfrm>
            <a:off x="482970" y="5443289"/>
            <a:ext cx="10844252" cy="4286100"/>
          </a:xfrm>
          <a:prstGeom prst="rect">
            <a:avLst/>
          </a:prstGeom>
          <a:noFill/>
          <a:ln>
            <a:noFill/>
          </a:ln>
        </p:spPr>
        <p:txBody>
          <a:bodyPr spcFirstLastPara="1" wrap="square" lIns="65275" tIns="32650" rIns="65275" bIns="32650" anchor="t" anchorCtr="0">
            <a:noAutofit/>
          </a:bodyPr>
          <a:lstStyle/>
          <a:p>
            <a:pPr marL="0" lvl="0" indent="0" algn="l" rtl="0">
              <a:spcBef>
                <a:spcPts val="0"/>
              </a:spcBef>
              <a:spcAft>
                <a:spcPts val="0"/>
              </a:spcAft>
              <a:buNone/>
            </a:pPr>
            <a:r>
              <a:rPr lang="en-US" sz="2800" dirty="0"/>
              <a:t>To integrate location, routing, and inventory control decisions in </a:t>
            </a:r>
            <a:r>
              <a:rPr lang="en-US" sz="2800" dirty="0">
                <a:solidFill>
                  <a:schemeClr val="dk2"/>
                </a:solidFill>
              </a:rPr>
              <a:t>designing a multi-echelon distribution network for e-commerce</a:t>
            </a:r>
            <a:r>
              <a:rPr lang="en-US" sz="2800" dirty="0"/>
              <a:t>. Key questions to answer:</a:t>
            </a:r>
            <a:endParaRPr sz="2800" dirty="0"/>
          </a:p>
          <a:p>
            <a:pPr marL="457200" lvl="0" indent="-406400" algn="l" rtl="0">
              <a:lnSpc>
                <a:spcPct val="115000"/>
              </a:lnSpc>
              <a:spcBef>
                <a:spcPts val="0"/>
              </a:spcBef>
              <a:spcAft>
                <a:spcPts val="0"/>
              </a:spcAft>
              <a:buSzPts val="2800"/>
              <a:buChar char="-"/>
            </a:pPr>
            <a:r>
              <a:rPr lang="en-US" sz="2800" dirty="0"/>
              <a:t>Which satellite locations should be activated and in what types, namely transshipment center or distribution center or both?</a:t>
            </a:r>
            <a:endParaRPr sz="2800" dirty="0"/>
          </a:p>
          <a:p>
            <a:pPr marL="457200" lvl="0" indent="-406400" algn="l" rtl="0">
              <a:lnSpc>
                <a:spcPct val="115000"/>
              </a:lnSpc>
              <a:spcBef>
                <a:spcPts val="0"/>
              </a:spcBef>
              <a:spcAft>
                <a:spcPts val="0"/>
              </a:spcAft>
              <a:buSzPts val="2800"/>
              <a:buChar char="-"/>
            </a:pPr>
            <a:r>
              <a:rPr lang="en-US" sz="2800" dirty="0"/>
              <a:t>How do we allocate demand segments to satellite facilities?</a:t>
            </a:r>
            <a:endParaRPr sz="2800" dirty="0"/>
          </a:p>
          <a:p>
            <a:pPr marL="457200" lvl="0" indent="-406400" algn="l" rtl="0">
              <a:lnSpc>
                <a:spcPct val="115000"/>
              </a:lnSpc>
              <a:spcBef>
                <a:spcPts val="0"/>
              </a:spcBef>
              <a:spcAft>
                <a:spcPts val="0"/>
              </a:spcAft>
              <a:buSzPts val="2800"/>
              <a:buChar char="-"/>
            </a:pPr>
            <a:r>
              <a:rPr lang="en-US" sz="2800" dirty="0"/>
              <a:t>Where should we locate inventory, in what quantity and what frequency for replenishment?</a:t>
            </a:r>
            <a:endParaRPr sz="2800" dirty="0"/>
          </a:p>
          <a:p>
            <a:pPr marL="0" lvl="0" indent="0" algn="l" rtl="0">
              <a:spcBef>
                <a:spcPts val="0"/>
              </a:spcBef>
              <a:spcAft>
                <a:spcPts val="0"/>
              </a:spcAft>
              <a:buClr>
                <a:schemeClr val="dk2"/>
              </a:buClr>
              <a:buFont typeface="Arial"/>
              <a:buNone/>
            </a:pPr>
            <a:endParaRPr sz="2800" b="1" dirty="0"/>
          </a:p>
        </p:txBody>
      </p:sp>
      <p:pic>
        <p:nvPicPr>
          <p:cNvPr id="78" name="Google Shape;78;p13"/>
          <p:cNvPicPr preferRelativeResize="0"/>
          <p:nvPr/>
        </p:nvPicPr>
        <p:blipFill>
          <a:blip r:embed="rId5">
            <a:alphaModFix/>
          </a:blip>
          <a:stretch>
            <a:fillRect/>
          </a:stretch>
        </p:blipFill>
        <p:spPr>
          <a:xfrm>
            <a:off x="34628306" y="19087307"/>
            <a:ext cx="1838518" cy="2033848"/>
          </a:xfrm>
          <a:prstGeom prst="rect">
            <a:avLst/>
          </a:prstGeom>
          <a:noFill/>
          <a:ln>
            <a:noFill/>
          </a:ln>
        </p:spPr>
      </p:pic>
      <p:pic>
        <p:nvPicPr>
          <p:cNvPr id="3" name="Picture 2">
            <a:extLst>
              <a:ext uri="{FF2B5EF4-FFF2-40B4-BE49-F238E27FC236}">
                <a16:creationId xmlns:a16="http://schemas.microsoft.com/office/drawing/2014/main" id="{B19A5B3A-B5F4-40E6-848C-3D443AC1982A}"/>
              </a:ext>
            </a:extLst>
          </p:cNvPr>
          <p:cNvPicPr>
            <a:picLocks noChangeAspect="1"/>
          </p:cNvPicPr>
          <p:nvPr/>
        </p:nvPicPr>
        <p:blipFill>
          <a:blip r:embed="rId6"/>
          <a:stretch>
            <a:fillRect/>
          </a:stretch>
        </p:blipFill>
        <p:spPr>
          <a:xfrm>
            <a:off x="454197" y="10579639"/>
            <a:ext cx="10884512" cy="5550544"/>
          </a:xfrm>
          <a:prstGeom prst="rect">
            <a:avLst/>
          </a:prstGeom>
        </p:spPr>
      </p:pic>
      <p:sp>
        <p:nvSpPr>
          <p:cNvPr id="32" name="Google Shape;81;p16">
            <a:extLst>
              <a:ext uri="{FF2B5EF4-FFF2-40B4-BE49-F238E27FC236}">
                <a16:creationId xmlns:a16="http://schemas.microsoft.com/office/drawing/2014/main" id="{87FE3077-55F6-4300-87B7-CFC346E0E32C}"/>
              </a:ext>
            </a:extLst>
          </p:cNvPr>
          <p:cNvSpPr txBox="1">
            <a:spLocks/>
          </p:cNvSpPr>
          <p:nvPr/>
        </p:nvSpPr>
        <p:spPr>
          <a:xfrm>
            <a:off x="442024" y="16130183"/>
            <a:ext cx="5400945" cy="3599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Proxima Nova"/>
              <a:buChar char="●"/>
              <a:defRPr sz="1800" b="0" i="0" u="none" strike="noStrike" cap="none">
                <a:solidFill>
                  <a:schemeClr val="lt1"/>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9pPr>
          </a:lstStyle>
          <a:p>
            <a:pPr marL="0" indent="0">
              <a:buNone/>
            </a:pPr>
            <a:r>
              <a:rPr lang="en-US" sz="2000" dirty="0">
                <a:solidFill>
                  <a:schemeClr val="bg2">
                    <a:lumMod val="50000"/>
                    <a:lumOff val="50000"/>
                  </a:schemeClr>
                </a:solidFill>
              </a:rPr>
              <a:t>Source: http://megacitylab.mit.edu/</a:t>
            </a:r>
          </a:p>
        </p:txBody>
      </p:sp>
      <p:pic>
        <p:nvPicPr>
          <p:cNvPr id="1026" name="Picture 2" descr="https://lh4.googleusercontent.com/dwyf95efi9dM5X6uU5xEOnpte_kxdyIUeeULiCGkpimZE-uz4-2Le6yZpa8OKRf_xjGLiahOU-JmIAROM2DJz_JTcEtYYZ__Fsvpg7iaCrBV46BDebQMfxSlFlacXQPcP6GaKr0G8w">
            <a:extLst>
              <a:ext uri="{FF2B5EF4-FFF2-40B4-BE49-F238E27FC236}">
                <a16:creationId xmlns:a16="http://schemas.microsoft.com/office/drawing/2014/main" id="{4BB0DD27-7DEA-4475-B4CA-BDABD5C92A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5130" y="19297935"/>
            <a:ext cx="2268522" cy="1777574"/>
          </a:xfrm>
          <a:prstGeom prst="rect">
            <a:avLst/>
          </a:prstGeom>
          <a:noFill/>
          <a:extLst>
            <a:ext uri="{909E8E84-426E-40DD-AFC4-6F175D3DCCD1}">
              <a14:hiddenFill xmlns:a14="http://schemas.microsoft.com/office/drawing/2010/main">
                <a:solidFill>
                  <a:srgbClr val="FFFFFF"/>
                </a:solidFill>
              </a14:hiddenFill>
            </a:ext>
          </a:extLst>
        </p:spPr>
      </p:pic>
      <p:pic>
        <p:nvPicPr>
          <p:cNvPr id="43" name="Google Shape;79;p13">
            <a:extLst>
              <a:ext uri="{FF2B5EF4-FFF2-40B4-BE49-F238E27FC236}">
                <a16:creationId xmlns:a16="http://schemas.microsoft.com/office/drawing/2014/main" id="{5DB8A0C5-3BC3-4722-90A2-6F89D74F4AA9}"/>
              </a:ext>
            </a:extLst>
          </p:cNvPr>
          <p:cNvPicPr preferRelativeResize="0"/>
          <p:nvPr/>
        </p:nvPicPr>
        <p:blipFill>
          <a:blip r:embed="rId8">
            <a:alphaModFix/>
          </a:blip>
          <a:stretch>
            <a:fillRect/>
          </a:stretch>
        </p:blipFill>
        <p:spPr>
          <a:xfrm>
            <a:off x="11766937" y="4369297"/>
            <a:ext cx="13589879" cy="6495736"/>
          </a:xfrm>
          <a:prstGeom prst="rect">
            <a:avLst/>
          </a:prstGeom>
          <a:noFill/>
          <a:ln>
            <a:noFill/>
          </a:ln>
        </p:spPr>
      </p:pic>
      <p:pic>
        <p:nvPicPr>
          <p:cNvPr id="14" name="Picture 13">
            <a:extLst>
              <a:ext uri="{FF2B5EF4-FFF2-40B4-BE49-F238E27FC236}">
                <a16:creationId xmlns:a16="http://schemas.microsoft.com/office/drawing/2014/main" id="{6C93CF1C-D8F9-4F96-B272-F04666A1D740}"/>
              </a:ext>
            </a:extLst>
          </p:cNvPr>
          <p:cNvPicPr>
            <a:picLocks noChangeAspect="1"/>
          </p:cNvPicPr>
          <p:nvPr/>
        </p:nvPicPr>
        <p:blipFill>
          <a:blip r:embed="rId9"/>
          <a:stretch>
            <a:fillRect/>
          </a:stretch>
        </p:blipFill>
        <p:spPr>
          <a:xfrm>
            <a:off x="13105345" y="14228847"/>
            <a:ext cx="10832825" cy="6714008"/>
          </a:xfrm>
          <a:prstGeom prst="rect">
            <a:avLst/>
          </a:prstGeom>
        </p:spPr>
      </p:pic>
      <p:sp>
        <p:nvSpPr>
          <p:cNvPr id="48" name="Google Shape;71;p13">
            <a:extLst>
              <a:ext uri="{FF2B5EF4-FFF2-40B4-BE49-F238E27FC236}">
                <a16:creationId xmlns:a16="http://schemas.microsoft.com/office/drawing/2014/main" id="{9C778BD0-12F3-405B-8D1C-0D10DFB24C4F}"/>
              </a:ext>
            </a:extLst>
          </p:cNvPr>
          <p:cNvSpPr txBox="1"/>
          <p:nvPr/>
        </p:nvSpPr>
        <p:spPr>
          <a:xfrm>
            <a:off x="25544043" y="16165094"/>
            <a:ext cx="11390303" cy="822900"/>
          </a:xfrm>
          <a:prstGeom prst="rect">
            <a:avLst/>
          </a:prstGeom>
          <a:solidFill>
            <a:srgbClr val="5659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0" i="0" u="none" strike="noStrike" cap="none">
                <a:solidFill>
                  <a:schemeClr val="lt2"/>
                </a:solidFill>
                <a:latin typeface="Arial Black"/>
                <a:ea typeface="Arial Black"/>
                <a:cs typeface="Arial Black"/>
                <a:sym typeface="Arial Black"/>
              </a:rPr>
              <a:t>Expected Contribution</a:t>
            </a:r>
            <a:endParaRPr/>
          </a:p>
        </p:txBody>
      </p:sp>
      <p:sp>
        <p:nvSpPr>
          <p:cNvPr id="50" name="Google Shape;59;p13">
            <a:extLst>
              <a:ext uri="{FF2B5EF4-FFF2-40B4-BE49-F238E27FC236}">
                <a16:creationId xmlns:a16="http://schemas.microsoft.com/office/drawing/2014/main" id="{1E91DD1B-EBBD-4AD4-AEFC-362A63920806}"/>
              </a:ext>
            </a:extLst>
          </p:cNvPr>
          <p:cNvSpPr txBox="1"/>
          <p:nvPr/>
        </p:nvSpPr>
        <p:spPr>
          <a:xfrm>
            <a:off x="25464734" y="17092027"/>
            <a:ext cx="11390314" cy="2703595"/>
          </a:xfrm>
          <a:prstGeom prst="rect">
            <a:avLst/>
          </a:prstGeom>
          <a:noFill/>
          <a:ln>
            <a:noFill/>
          </a:ln>
        </p:spPr>
        <p:txBody>
          <a:bodyPr spcFirstLastPara="1" wrap="square" lIns="65275" tIns="32650" rIns="65275" bIns="32650" anchor="t" anchorCtr="0">
            <a:noAutofit/>
          </a:bodyPr>
          <a:lstStyle/>
          <a:p>
            <a:pPr marL="457200" lvl="0" indent="-457200" rtl="0">
              <a:spcBef>
                <a:spcPts val="0"/>
              </a:spcBef>
              <a:spcAft>
                <a:spcPts val="0"/>
              </a:spcAft>
              <a:buFont typeface="Arial" panose="020B0604020202020204" pitchFamily="34" charset="0"/>
              <a:buChar char="•"/>
            </a:pPr>
            <a:r>
              <a:rPr lang="en-US" sz="2800" b="1" dirty="0">
                <a:solidFill>
                  <a:schemeClr val="dk2"/>
                </a:solidFill>
              </a:rPr>
              <a:t>A framework that companies can use to solve large and complex distribution network problems effectively.</a:t>
            </a:r>
          </a:p>
          <a:p>
            <a:pPr marL="457200" lvl="0" indent="-457200" rtl="0">
              <a:spcBef>
                <a:spcPts val="0"/>
              </a:spcBef>
              <a:spcAft>
                <a:spcPts val="0"/>
              </a:spcAft>
              <a:buFont typeface="Arial" panose="020B0604020202020204" pitchFamily="34" charset="0"/>
              <a:buChar char="•"/>
            </a:pPr>
            <a:endParaRPr lang="en-US" sz="1100" b="1" dirty="0">
              <a:solidFill>
                <a:schemeClr val="dk2"/>
              </a:solidFill>
            </a:endParaRPr>
          </a:p>
          <a:p>
            <a:pPr marL="457200" lvl="0" indent="-457200" rtl="0">
              <a:spcBef>
                <a:spcPts val="0"/>
              </a:spcBef>
              <a:spcAft>
                <a:spcPts val="0"/>
              </a:spcAft>
              <a:buFont typeface="Arial" panose="020B0604020202020204" pitchFamily="34" charset="0"/>
              <a:buChar char="•"/>
            </a:pPr>
            <a:r>
              <a:rPr lang="en-US" sz="2800" b="1" dirty="0">
                <a:solidFill>
                  <a:schemeClr val="dk2"/>
                </a:solidFill>
              </a:rPr>
              <a:t>Managerial insights for companies to best service end consumers with increasingly faster and reliable expectations for deliveries.</a:t>
            </a:r>
          </a:p>
          <a:p>
            <a:pPr lvl="4" algn="just"/>
            <a:r>
              <a:rPr lang="en-US" sz="2800" dirty="0">
                <a:solidFill>
                  <a:schemeClr val="dk2"/>
                </a:solidFill>
              </a:rPr>
              <a:t>	</a:t>
            </a:r>
            <a:endParaRPr sz="2800" dirty="0">
              <a:solidFill>
                <a:schemeClr val="dk2"/>
              </a:solidFill>
            </a:endParaRPr>
          </a:p>
        </p:txBody>
      </p:sp>
    </p:spTree>
  </p:cSld>
  <p:clrMapOvr>
    <a:masterClrMapping/>
  </p:clrMapOvr>
</p:sld>
</file>

<file path=ppt/theme/theme1.xml><?xml version="1.0" encoding="utf-8"?>
<a:theme xmlns:a="http://schemas.openxmlformats.org/drawingml/2006/main" name="Default Design">
  <a:themeElements>
    <a:clrScheme name="Custom 3">
      <a:dk1>
        <a:srgbClr val="0077C0"/>
      </a:dk1>
      <a:lt1>
        <a:srgbClr val="B1B3B6"/>
      </a:lt1>
      <a:dk2>
        <a:srgbClr val="000000"/>
      </a:dk2>
      <a:lt2>
        <a:srgbClr val="FFFFFF"/>
      </a:lt2>
      <a:accent1>
        <a:srgbClr val="E7B809"/>
      </a:accent1>
      <a:accent2>
        <a:srgbClr val="B51217"/>
      </a:accent2>
      <a:accent3>
        <a:srgbClr val="AFBA4C"/>
      </a:accent3>
      <a:accent4>
        <a:srgbClr val="CEA865"/>
      </a:accent4>
      <a:accent5>
        <a:srgbClr val="594A41"/>
      </a:accent5>
      <a:accent6>
        <a:srgbClr val="76B4CF"/>
      </a:accent6>
      <a:hlink>
        <a:srgbClr val="0000BF"/>
      </a:hlink>
      <a:folHlink>
        <a:srgbClr val="06C30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389</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 Black</vt:lpstr>
      <vt:lpstr>Proxima Nova</vt: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dc:creator>
  <cp:lastModifiedBy>nelson calero</cp:lastModifiedBy>
  <cp:revision>16</cp:revision>
  <dcterms:modified xsi:type="dcterms:W3CDTF">2019-01-30T13:04:03Z</dcterms:modified>
</cp:coreProperties>
</file>